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4"/>
  </p:notesMasterIdLst>
  <p:handoutMasterIdLst>
    <p:handoutMasterId r:id="rId15"/>
  </p:handoutMasterIdLst>
  <p:sldIdLst>
    <p:sldId id="257" r:id="rId3"/>
    <p:sldId id="261" r:id="rId4"/>
    <p:sldId id="271" r:id="rId5"/>
    <p:sldId id="272" r:id="rId6"/>
    <p:sldId id="265" r:id="rId7"/>
    <p:sldId id="266" r:id="rId8"/>
    <p:sldId id="267" r:id="rId9"/>
    <p:sldId id="268" r:id="rId10"/>
    <p:sldId id="269" r:id="rId11"/>
    <p:sldId id="270" r:id="rId12"/>
    <p:sldId id="273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32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10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64092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11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6026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9684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9250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4431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1747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418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7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3028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2686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9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4909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228600" y="3505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Bootstrap Forest and Boosted Trees Using JMP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8229600" cy="1143000"/>
          </a:xfrm>
        </p:spPr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4000" dirty="0" smtClean="0"/>
              <a:t>Bootstrap Forest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524000"/>
            <a:ext cx="8839200" cy="5029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/>
              <a:t>Choose Add-Ins and Set Random Seed to 5.</a:t>
            </a:r>
          </a:p>
          <a:p>
            <a:pPr eaLnBrk="1" hangingPunct="1"/>
            <a:r>
              <a:rPr lang="en-US" sz="2800" dirty="0" smtClean="0"/>
              <a:t>Re-run a Bootstrap Forest model using 75 trees in the forest, with 10 terms sampled per split, and a bootstrap sampling rate of 50% (.5). Leave all other default parameters unchanged.</a:t>
            </a:r>
          </a:p>
          <a:p>
            <a:pPr eaLnBrk="1" hangingPunct="1"/>
            <a:r>
              <a:rPr lang="en-US" sz="28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eaLnBrk="1" hangingPunct="1"/>
            <a:r>
              <a:rPr lang="en-US" sz="2800" dirty="0" smtClean="0">
                <a:solidFill>
                  <a:srgbClr val="FF0000"/>
                </a:solidFill>
              </a:rPr>
              <a:t>What factors are important in the bonding process?</a:t>
            </a:r>
          </a:p>
          <a:p>
            <a:pPr eaLnBrk="1" hangingPunct="1"/>
            <a:r>
              <a:rPr lang="en-US" sz="2800" dirty="0" smtClean="0"/>
              <a:t>One issue with Bootstrap Forest is that the trees are averaged but there is no way to identify this averaged tree</a:t>
            </a:r>
            <a:r>
              <a:rPr lang="en-US" sz="2800" dirty="0" smtClean="0"/>
              <a:t>. Therefore, we have no decision tree rules; however, we do have classifications.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492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8229600" cy="1143000"/>
          </a:xfrm>
        </p:spPr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4000" dirty="0" smtClean="0"/>
              <a:t>Bootstrap Forest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524000"/>
            <a:ext cx="8839200" cy="5029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700" dirty="0" smtClean="0"/>
              <a:t>A benefit of bootstrap forest is the we can literally change the </a:t>
            </a:r>
            <a:r>
              <a:rPr lang="en-US" sz="2700" dirty="0" smtClean="0"/>
              <a:t>input parameters and re-run the bootstrap forest model </a:t>
            </a:r>
            <a:r>
              <a:rPr lang="en-US" sz="2700" dirty="0" smtClean="0"/>
              <a:t>hundreds of times, thus creating hundreds of unique models.</a:t>
            </a:r>
          </a:p>
          <a:p>
            <a:pPr eaLnBrk="1" hangingPunct="1"/>
            <a:r>
              <a:rPr lang="en-US" sz="2700" dirty="0" smtClean="0"/>
              <a:t>I cannot tell you how to identify the most appropriate parameters but you can do a systematic search of the input parameters to see what impact the changes have on the validation statistics.</a:t>
            </a:r>
          </a:p>
          <a:p>
            <a:pPr eaLnBrk="1" hangingPunct="1"/>
            <a:r>
              <a:rPr lang="en-US" sz="2700" dirty="0" smtClean="0"/>
              <a:t>Creating hundreds of models is like buying hundreds of lottery tickets.</a:t>
            </a:r>
          </a:p>
          <a:p>
            <a:pPr eaLnBrk="1" hangingPunct="1"/>
            <a:r>
              <a:rPr lang="en-US" sz="2700" dirty="0" smtClean="0"/>
              <a:t>The more tickets you buy the better are your chances of winning.</a:t>
            </a:r>
          </a:p>
          <a:p>
            <a:pPr eaLnBrk="1" hangingPunct="1"/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234077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76400"/>
            <a:ext cx="8839200" cy="51816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3000" dirty="0" smtClean="0"/>
              <a:t>We want to study a manufacturing environment to identify what is causing problems in our process.</a:t>
            </a:r>
          </a:p>
          <a:p>
            <a:pPr eaLnBrk="1" hangingPunct="1"/>
            <a:r>
              <a:rPr lang="en-US" sz="3000" dirty="0" smtClean="0"/>
              <a:t>There </a:t>
            </a:r>
            <a:r>
              <a:rPr lang="en-US" sz="3000" dirty="0"/>
              <a:t>is a defect called banding where streaks are occurring on the paper that we print.  </a:t>
            </a:r>
          </a:p>
          <a:p>
            <a:pPr eaLnBrk="1" hangingPunct="1"/>
            <a:r>
              <a:rPr lang="en-US" sz="3000" dirty="0" smtClean="0"/>
              <a:t>Retrieve the file called Bands </a:t>
            </a:r>
            <a:r>
              <a:rPr lang="en-US" sz="3000" dirty="0" err="1" smtClean="0"/>
              <a:t>Data.jmp</a:t>
            </a:r>
            <a:r>
              <a:rPr lang="en-US" sz="3000" dirty="0" smtClean="0"/>
              <a:t>. We have 539 records and 38 variables.</a:t>
            </a:r>
          </a:p>
          <a:p>
            <a:pPr eaLnBrk="1" hangingPunct="1"/>
            <a:r>
              <a:rPr lang="en-US" sz="3000" dirty="0" smtClean="0"/>
              <a:t>As we mentioned earlier, there is a random component within the structure of creating bootstrap forest trees. </a:t>
            </a:r>
          </a:p>
          <a:p>
            <a:pPr eaLnBrk="1" hangingPunct="1"/>
            <a:r>
              <a:rPr lang="en-US" sz="3000" dirty="0" smtClean="0"/>
              <a:t>For example, JMP will randomly select records and variables to </a:t>
            </a:r>
            <a:r>
              <a:rPr lang="en-US" sz="3000" dirty="0" smtClean="0"/>
              <a:t>build </a:t>
            </a:r>
            <a:r>
              <a:rPr lang="en-US" sz="3000" dirty="0" smtClean="0"/>
              <a:t>the bootstrap forest trees.</a:t>
            </a:r>
          </a:p>
          <a:p>
            <a:pPr eaLnBrk="1" hangingPunct="1"/>
            <a:r>
              <a:rPr lang="en-US" sz="3000" dirty="0" smtClean="0"/>
              <a:t>The problem with this is that we will each get different results due to the randomness.</a:t>
            </a:r>
            <a:endParaRPr lang="en-US" sz="24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Bootstrap Forest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6312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76400"/>
            <a:ext cx="8839200" cy="51816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3000" dirty="0" smtClean="0"/>
              <a:t>In practice, this does not cause a problem; however, it is not conducive to a teaching environment since </a:t>
            </a:r>
            <a:r>
              <a:rPr lang="en-US" sz="3000" dirty="0" smtClean="0"/>
              <a:t>it is important that we all get the same answers. </a:t>
            </a:r>
            <a:endParaRPr lang="en-US" sz="3000" dirty="0" smtClean="0"/>
          </a:p>
          <a:p>
            <a:pPr eaLnBrk="1" hangingPunct="1"/>
            <a:r>
              <a:rPr lang="en-US" sz="3000" dirty="0" smtClean="0"/>
              <a:t>For this reason, we are going </a:t>
            </a:r>
            <a:r>
              <a:rPr lang="en-US" sz="3000" dirty="0" smtClean="0"/>
              <a:t>to set a random seed each time we run a bootstrap forest tree.</a:t>
            </a:r>
          </a:p>
          <a:p>
            <a:pPr eaLnBrk="1" hangingPunct="1"/>
            <a:r>
              <a:rPr lang="en-US" sz="3000" dirty="0" smtClean="0"/>
              <a:t>Download the file called _Data Mining Tools 3.</a:t>
            </a:r>
          </a:p>
          <a:p>
            <a:pPr eaLnBrk="1" hangingPunct="1"/>
            <a:r>
              <a:rPr lang="en-US" sz="3000" dirty="0" smtClean="0"/>
              <a:t>This is a JMP Add-In that will allow us to all generate the same sequence of random numbers, thus allowing us to all get the same results.</a:t>
            </a:r>
          </a:p>
          <a:p>
            <a:pPr eaLnBrk="1" hangingPunct="1"/>
            <a:r>
              <a:rPr lang="en-US" sz="3000" dirty="0" smtClean="0"/>
              <a:t>Double-click on this file and install so that an Add-Ins option is created in the main tool bar.</a:t>
            </a:r>
            <a:r>
              <a:rPr lang="en-US" sz="3000" dirty="0" smtClean="0"/>
              <a:t> </a:t>
            </a:r>
            <a:endParaRPr lang="en-US" sz="2000" dirty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/>
          </a:p>
          <a:p>
            <a:pPr eaLnBrk="1" hangingPunct="1"/>
            <a:endParaRPr lang="en-US" sz="24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solidFill>
                  <a:prstClr val="white"/>
                </a:solidFill>
              </a:rPr>
              <a:t>Bootstrap Forest</a:t>
            </a:r>
            <a:endParaRPr lang="en-US" sz="4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9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76400"/>
            <a:ext cx="8839200" cy="5181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000" dirty="0" smtClean="0"/>
              <a:t>Choose </a:t>
            </a:r>
            <a:r>
              <a:rPr lang="en-US" sz="3000" dirty="0"/>
              <a:t>Add-Ins </a:t>
            </a:r>
            <a:r>
              <a:rPr lang="en-US" sz="3000" dirty="0" smtClean="0"/>
              <a:t>&gt; Data Mining Tools &gt; Random Seed Reset &gt; and </a:t>
            </a:r>
            <a:r>
              <a:rPr lang="en-US" sz="3000" dirty="0" smtClean="0"/>
              <a:t>enter 5 as the integer seed, and OK. </a:t>
            </a:r>
          </a:p>
          <a:p>
            <a:pPr eaLnBrk="1" hangingPunct="1"/>
            <a:r>
              <a:rPr lang="en-US" sz="3000" dirty="0" smtClean="0"/>
              <a:t>If we all use 5, we will all get the same results.</a:t>
            </a:r>
          </a:p>
          <a:p>
            <a:pPr eaLnBrk="1" hangingPunct="1"/>
            <a:r>
              <a:rPr lang="en-US" sz="3000" dirty="0" smtClean="0"/>
              <a:t>We will reset the seed each time we start a new run.</a:t>
            </a:r>
          </a:p>
          <a:p>
            <a:pPr eaLnBrk="1" hangingPunct="1"/>
            <a:r>
              <a:rPr lang="en-US" sz="3000" dirty="0" smtClean="0"/>
              <a:t>Before we create our bootstrap forest, we want to understand the data.</a:t>
            </a:r>
            <a:endParaRPr lang="en-US" sz="3000" dirty="0"/>
          </a:p>
          <a:p>
            <a:pPr eaLnBrk="1" hangingPunct="1"/>
            <a:r>
              <a:rPr lang="en-US" sz="3000" dirty="0" smtClean="0"/>
              <a:t>Select Analyze, Distribution, Banding? to Y, Columns, &amp; OK.</a:t>
            </a:r>
          </a:p>
          <a:p>
            <a:pPr eaLnBrk="1" hangingPunct="1"/>
            <a:r>
              <a:rPr lang="en-US" sz="3000" dirty="0" smtClean="0"/>
              <a:t>We see that over 42% of our output has banding.</a:t>
            </a:r>
            <a:endParaRPr lang="en-US" sz="3000" dirty="0"/>
          </a:p>
          <a:p>
            <a:pPr lvl="1" eaLnBrk="1" hangingPunct="1"/>
            <a:endParaRPr lang="en-US" sz="2000" dirty="0" smtClean="0"/>
          </a:p>
          <a:p>
            <a:pPr lvl="1" eaLnBrk="1" hangingPunct="1"/>
            <a:endParaRPr lang="en-US" sz="2000" dirty="0"/>
          </a:p>
          <a:p>
            <a:pPr lvl="1" eaLnBrk="1" hangingPunct="1"/>
            <a:endParaRPr lang="en-US" sz="2000" dirty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sz="2400" dirty="0"/>
          </a:p>
          <a:p>
            <a:pPr eaLnBrk="1" hangingPunct="1"/>
            <a:endParaRPr lang="en-US" sz="24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solidFill>
                  <a:prstClr val="white"/>
                </a:solidFill>
              </a:rPr>
              <a:t>Bootstrap Forest</a:t>
            </a:r>
            <a:endParaRPr lang="en-US" sz="4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1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00200"/>
            <a:ext cx="8839200" cy="510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 smtClean="0"/>
              <a:t>We now realize that we have a significant problem with banding.</a:t>
            </a:r>
          </a:p>
          <a:p>
            <a:pPr eaLnBrk="1" hangingPunct="1"/>
            <a:r>
              <a:rPr lang="en-US" sz="2800" dirty="0" smtClean="0"/>
              <a:t>The objective is to use Decision Trees and Bootstrap Forest to identify what factors are causing these problems.</a:t>
            </a:r>
          </a:p>
          <a:p>
            <a:pPr eaLnBrk="1" hangingPunct="1"/>
            <a:r>
              <a:rPr lang="en-US" sz="2800" dirty="0" smtClean="0"/>
              <a:t>Next select Analyze, Modeling, and Partition.</a:t>
            </a:r>
            <a:endParaRPr lang="en-US" sz="2800" dirty="0"/>
          </a:p>
          <a:p>
            <a:pPr eaLnBrk="1" hangingPunct="1"/>
            <a:r>
              <a:rPr lang="en-US" sz="2800" dirty="0" smtClean="0"/>
              <a:t>Banding? Is the </a:t>
            </a:r>
            <a:r>
              <a:rPr lang="en-US" sz="2800" dirty="0" err="1" smtClean="0"/>
              <a:t>Y,Response</a:t>
            </a:r>
            <a:r>
              <a:rPr lang="en-US" sz="2800" dirty="0" smtClean="0"/>
              <a:t> variable and the input variables (X, Factor) include everything from paper </a:t>
            </a:r>
            <a:r>
              <a:rPr lang="en-US" sz="2800" dirty="0"/>
              <a:t>t</a:t>
            </a:r>
            <a:r>
              <a:rPr lang="en-US" sz="2800" dirty="0" smtClean="0"/>
              <a:t>ype to chrome content.</a:t>
            </a:r>
          </a:p>
          <a:p>
            <a:pPr eaLnBrk="1" hangingPunct="1"/>
            <a:r>
              <a:rPr lang="en-US" sz="2800" dirty="0" smtClean="0"/>
              <a:t>The Validation variable goes to the Validation location also.</a:t>
            </a:r>
            <a:endParaRPr lang="en-US" sz="28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Bootstrap Forest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83947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00200"/>
            <a:ext cx="88392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dirty="0" smtClean="0"/>
              <a:t>Create a pruned decision tree.</a:t>
            </a:r>
          </a:p>
          <a:p>
            <a:pPr eaLnBrk="1" hangingPunct="1"/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eaLnBrk="1" hangingPunct="1"/>
            <a:r>
              <a:rPr lang="en-US" sz="3000" dirty="0" smtClean="0">
                <a:solidFill>
                  <a:srgbClr val="FF0000"/>
                </a:solidFill>
              </a:rPr>
              <a:t>What factors are </a:t>
            </a:r>
            <a:r>
              <a:rPr lang="en-US" sz="3000" dirty="0" smtClean="0">
                <a:solidFill>
                  <a:srgbClr val="FF0000"/>
                </a:solidFill>
              </a:rPr>
              <a:t>important to the banding </a:t>
            </a:r>
            <a:r>
              <a:rPr lang="en-US" sz="3000" dirty="0" smtClean="0">
                <a:solidFill>
                  <a:srgbClr val="FF0000"/>
                </a:solidFill>
              </a:rPr>
              <a:t>problems.</a:t>
            </a:r>
            <a:endParaRPr lang="en-US" sz="3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3000" dirty="0" smtClean="0"/>
              <a:t>Select the red triangle next to Partition for Banding? and Column Contributions. </a:t>
            </a:r>
          </a:p>
          <a:p>
            <a:pPr eaLnBrk="1" hangingPunct="1"/>
            <a:r>
              <a:rPr lang="en-US" sz="3000" dirty="0" smtClean="0"/>
              <a:t>This provides good information on what factors are impacting our banding problems. </a:t>
            </a:r>
            <a:endParaRPr lang="en-US" sz="30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Bootstrap Forest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93284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76400"/>
            <a:ext cx="88392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One issue with this information is that we only identified a few factors.</a:t>
            </a:r>
          </a:p>
          <a:p>
            <a:pPr eaLnBrk="1" hangingPunct="1"/>
            <a:r>
              <a:rPr lang="en-US" sz="3000" dirty="0" smtClean="0"/>
              <a:t>Let’s try a bootstrap forest tree next.</a:t>
            </a:r>
          </a:p>
          <a:p>
            <a:pPr eaLnBrk="1" hangingPunct="1"/>
            <a:r>
              <a:rPr lang="en-US" sz="3000" dirty="0" smtClean="0"/>
              <a:t>Choose Add-Ins and Set Random Seed to 5.</a:t>
            </a:r>
          </a:p>
          <a:p>
            <a:pPr eaLnBrk="1" hangingPunct="1"/>
            <a:r>
              <a:rPr lang="en-US" sz="3000" dirty="0" smtClean="0"/>
              <a:t>Click on the red triangle next to Partition for Banding?, Script, and, </a:t>
            </a:r>
            <a:r>
              <a:rPr lang="en-US" sz="3000" dirty="0" err="1" smtClean="0"/>
              <a:t>Relaunch</a:t>
            </a:r>
            <a:r>
              <a:rPr lang="en-US" sz="3000" dirty="0" smtClean="0"/>
              <a:t> Analysis.</a:t>
            </a:r>
          </a:p>
          <a:p>
            <a:pPr eaLnBrk="1" hangingPunct="1"/>
            <a:r>
              <a:rPr lang="en-US" sz="3000" dirty="0" smtClean="0"/>
              <a:t>This will allow us to rerun the analysis but now we will choose Bootstrap Forest as the Method.</a:t>
            </a:r>
          </a:p>
          <a:p>
            <a:pPr eaLnBrk="1" hangingPunct="1"/>
            <a:r>
              <a:rPr lang="en-US" sz="3000" dirty="0" smtClean="0"/>
              <a:t>Run this model using the default parameters. </a:t>
            </a:r>
            <a:endParaRPr lang="en-US" sz="30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Bootstrap Forest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23195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752600"/>
            <a:ext cx="8839200" cy="5105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600" dirty="0" smtClean="0"/>
              <a:t>This model fit 100 trees to the data; considered 7 input variables sampled per split; and a sampling rate of 100%.</a:t>
            </a:r>
          </a:p>
          <a:p>
            <a:pPr eaLnBrk="1" hangingPunct="1"/>
            <a:r>
              <a:rPr lang="en-US" sz="2600" dirty="0" smtClean="0"/>
              <a:t>To see the trees, select the red triangle next to Bootstrap Forest for Banding?, Show Trees, and Show names.</a:t>
            </a:r>
          </a:p>
          <a:p>
            <a:pPr eaLnBrk="1" hangingPunct="1"/>
            <a:r>
              <a:rPr lang="en-US" sz="2600" dirty="0" smtClean="0"/>
              <a:t>Next click on the grey triangle next to Tree Views to have an opportunity to view all 100 trees.</a:t>
            </a:r>
          </a:p>
          <a:p>
            <a:pPr eaLnBrk="1" hangingPunct="1"/>
            <a:r>
              <a:rPr lang="en-US" sz="2600" dirty="0" smtClean="0"/>
              <a:t>If you open any of these trees, you will see that they are quite different from each other.</a:t>
            </a:r>
          </a:p>
          <a:p>
            <a:pPr eaLnBrk="1" hangingPunct="1"/>
            <a:r>
              <a:rPr lang="en-US" sz="2600" dirty="0" smtClean="0"/>
              <a:t>Bootstrapping give opportunities for other variables to be part of the tree. </a:t>
            </a:r>
            <a:endParaRPr lang="en-US" sz="26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Bootstrap Forest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6765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0" y="1752600"/>
            <a:ext cx="8839200" cy="510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dirty="0">
                <a:solidFill>
                  <a:srgbClr val="FF0000"/>
                </a:solidFill>
              </a:rPr>
              <a:t>What is the validation misclassification rate?</a:t>
            </a:r>
          </a:p>
          <a:p>
            <a:pPr eaLnBrk="1" hangingPunct="1"/>
            <a:r>
              <a:rPr lang="en-US" sz="3000" dirty="0" smtClean="0">
                <a:solidFill>
                  <a:srgbClr val="FF0000"/>
                </a:solidFill>
              </a:rPr>
              <a:t>What </a:t>
            </a:r>
            <a:r>
              <a:rPr lang="en-US" sz="3000" dirty="0">
                <a:solidFill>
                  <a:srgbClr val="FF0000"/>
                </a:solidFill>
              </a:rPr>
              <a:t>factors are important to the bonding problem? </a:t>
            </a:r>
          </a:p>
          <a:p>
            <a:pPr eaLnBrk="1" hangingPunct="1"/>
            <a:r>
              <a:rPr lang="en-US" sz="3000" dirty="0" smtClean="0"/>
              <a:t>Once again, we can look at the column contributions as we did before by selecting the red triangle next to Bootstrap Forest for Banding?, and Column Contributions.</a:t>
            </a:r>
          </a:p>
          <a:p>
            <a:pPr eaLnBrk="1" hangingPunct="1"/>
            <a:r>
              <a:rPr lang="en-US" sz="3000" dirty="0" smtClean="0"/>
              <a:t>This information again provides more insight into what factors may be contributing to banding.</a:t>
            </a:r>
            <a:endParaRPr lang="en-US" sz="30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Bootstrap Forest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4740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14749</TotalTime>
  <Words>891</Words>
  <Application>Microsoft Office PowerPoint</Application>
  <PresentationFormat>On-screen Show (4:3)</PresentationFormat>
  <Paragraphs>78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Franklin Gothic Book</vt:lpstr>
      <vt:lpstr>Wingdings 2</vt:lpstr>
      <vt:lpstr>5_Equity</vt:lpstr>
      <vt:lpstr>Villanova</vt:lpstr>
      <vt:lpstr>Bootstrap Forest and Boosted Trees Using JMP Part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Bootstrap Forest</vt:lpstr>
      <vt:lpstr>Bootstrap Forest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191</cp:revision>
  <cp:lastPrinted>2015-07-16T03:58:02Z</cp:lastPrinted>
  <dcterms:created xsi:type="dcterms:W3CDTF">2008-12-06T13:38:17Z</dcterms:created>
  <dcterms:modified xsi:type="dcterms:W3CDTF">2015-07-16T04:48:13Z</dcterms:modified>
</cp:coreProperties>
</file>